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9906000" cy="6858000" type="A4"/>
  <p:notesSz cx="9926638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900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0802" cy="343220"/>
          </a:xfrm>
          <a:prstGeom prst="rect">
            <a:avLst/>
          </a:prstGeom>
        </p:spPr>
        <p:txBody>
          <a:bodyPr vert="horz" lIns="91667" tIns="45833" rIns="91667" bIns="4583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659" y="0"/>
            <a:ext cx="4302390" cy="343220"/>
          </a:xfrm>
          <a:prstGeom prst="rect">
            <a:avLst/>
          </a:prstGeom>
        </p:spPr>
        <p:txBody>
          <a:bodyPr vert="horz" lIns="91667" tIns="45833" rIns="91667" bIns="45833" rtlCol="0"/>
          <a:lstStyle>
            <a:lvl1pPr algn="r">
              <a:defRPr sz="1200"/>
            </a:lvl1pPr>
          </a:lstStyle>
          <a:p>
            <a:fld id="{FC6AB02B-A914-4B25-8CBF-5C12F40BD717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3" y="6514781"/>
            <a:ext cx="4300802" cy="343219"/>
          </a:xfrm>
          <a:prstGeom prst="rect">
            <a:avLst/>
          </a:prstGeom>
        </p:spPr>
        <p:txBody>
          <a:bodyPr vert="horz" lIns="91667" tIns="45833" rIns="91667" bIns="4583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659" y="6514781"/>
            <a:ext cx="4302390" cy="343219"/>
          </a:xfrm>
          <a:prstGeom prst="rect">
            <a:avLst/>
          </a:prstGeom>
        </p:spPr>
        <p:txBody>
          <a:bodyPr vert="horz" lIns="91667" tIns="45833" rIns="91667" bIns="45833" rtlCol="0" anchor="b"/>
          <a:lstStyle>
            <a:lvl1pPr algn="r">
              <a:defRPr sz="1200"/>
            </a:lvl1pPr>
          </a:lstStyle>
          <a:p>
            <a:fld id="{EF5ECF25-3837-495F-937B-5D9CCFF0EF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49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0802" cy="343220"/>
          </a:xfrm>
          <a:prstGeom prst="rect">
            <a:avLst/>
          </a:prstGeom>
        </p:spPr>
        <p:txBody>
          <a:bodyPr vert="horz" lIns="91667" tIns="45833" rIns="91667" bIns="4583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659" y="0"/>
            <a:ext cx="4302390" cy="343220"/>
          </a:xfrm>
          <a:prstGeom prst="rect">
            <a:avLst/>
          </a:prstGeom>
        </p:spPr>
        <p:txBody>
          <a:bodyPr vert="horz" lIns="91667" tIns="45833" rIns="91667" bIns="45833" rtlCol="0"/>
          <a:lstStyle>
            <a:lvl1pPr algn="r">
              <a:defRPr sz="1200"/>
            </a:lvl1pPr>
          </a:lstStyle>
          <a:p>
            <a:fld id="{0CE88CB1-9E10-438C-BCE1-C074BBAC5CC7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92475" y="857250"/>
            <a:ext cx="3341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7" tIns="45833" rIns="91667" bIns="4583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985" y="3299695"/>
            <a:ext cx="7940675" cy="2701056"/>
          </a:xfrm>
          <a:prstGeom prst="rect">
            <a:avLst/>
          </a:prstGeom>
        </p:spPr>
        <p:txBody>
          <a:bodyPr vert="horz" lIns="91667" tIns="45833" rIns="91667" bIns="45833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6514781"/>
            <a:ext cx="4300802" cy="343219"/>
          </a:xfrm>
          <a:prstGeom prst="rect">
            <a:avLst/>
          </a:prstGeom>
        </p:spPr>
        <p:txBody>
          <a:bodyPr vert="horz" lIns="91667" tIns="45833" rIns="91667" bIns="4583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659" y="6514781"/>
            <a:ext cx="4302390" cy="343219"/>
          </a:xfrm>
          <a:prstGeom prst="rect">
            <a:avLst/>
          </a:prstGeom>
        </p:spPr>
        <p:txBody>
          <a:bodyPr vert="horz" lIns="91667" tIns="45833" rIns="91667" bIns="45833" rtlCol="0" anchor="b"/>
          <a:lstStyle>
            <a:lvl1pPr algn="r">
              <a:defRPr sz="1200"/>
            </a:lvl1pPr>
          </a:lstStyle>
          <a:p>
            <a:fld id="{CB11B9BC-B6FF-43A9-A02A-E5220C33EF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85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1B9BC-B6FF-43A9-A02A-E5220C33EF0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7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1B9BC-B6FF-43A9-A02A-E5220C33EF0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1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B4B1-53B6-4EA6-914A-87FA5217D4D4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4F42-C4C6-459F-A587-BDA261E2F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12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B4B1-53B6-4EA6-914A-87FA5217D4D4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4F42-C4C6-459F-A587-BDA261E2F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59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B4B1-53B6-4EA6-914A-87FA5217D4D4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4F42-C4C6-459F-A587-BDA261E2F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97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B4B1-53B6-4EA6-914A-87FA5217D4D4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4F42-C4C6-459F-A587-BDA261E2F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02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B4B1-53B6-4EA6-914A-87FA5217D4D4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4F42-C4C6-459F-A587-BDA261E2F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84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B4B1-53B6-4EA6-914A-87FA5217D4D4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4F42-C4C6-459F-A587-BDA261E2F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7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B4B1-53B6-4EA6-914A-87FA5217D4D4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4F42-C4C6-459F-A587-BDA261E2F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68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B4B1-53B6-4EA6-914A-87FA5217D4D4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4F42-C4C6-459F-A587-BDA261E2F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09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B4B1-53B6-4EA6-914A-87FA5217D4D4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4F42-C4C6-459F-A587-BDA261E2F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36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B4B1-53B6-4EA6-914A-87FA5217D4D4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4F42-C4C6-459F-A587-BDA261E2F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99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B4B1-53B6-4EA6-914A-87FA5217D4D4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4F42-C4C6-459F-A587-BDA261E2F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01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CB4B1-53B6-4EA6-914A-87FA5217D4D4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C4F42-C4C6-459F-A587-BDA261E2F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21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Planilha_do_Microsoft_Excel1.xlsx"/><Relationship Id="rId11" Type="http://schemas.openxmlformats.org/officeDocument/2006/relationships/package" Target="../embeddings/Planilha_do_Microsoft_Excel2.xlsx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026960" y="277303"/>
            <a:ext cx="4586002" cy="462448"/>
          </a:xfrm>
          <a:prstGeom prst="rect">
            <a:avLst/>
          </a:prstGeom>
          <a:noFill/>
          <a:ln w="25400" cap="flat" cmpd="sng" algn="ctr">
            <a:solidFill>
              <a:srgbClr val="99009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Caixa de texto 3"/>
          <p:cNvSpPr txBox="1"/>
          <p:nvPr/>
        </p:nvSpPr>
        <p:spPr>
          <a:xfrm>
            <a:off x="6131411" y="211133"/>
            <a:ext cx="3719173" cy="41276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0" cap="none" spc="25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JORNAL QUALIDADE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5001" r="4501" b="15999"/>
          <a:stretch/>
        </p:blipFill>
        <p:spPr>
          <a:xfrm>
            <a:off x="5211864" y="327979"/>
            <a:ext cx="731559" cy="334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tângulo 21"/>
          <p:cNvSpPr/>
          <p:nvPr/>
        </p:nvSpPr>
        <p:spPr>
          <a:xfrm>
            <a:off x="5036485" y="793208"/>
            <a:ext cx="4578900" cy="5876024"/>
          </a:xfrm>
          <a:prstGeom prst="rect">
            <a:avLst/>
          </a:prstGeom>
          <a:noFill/>
          <a:ln w="25400" cap="flat" cmpd="sng" algn="ctr">
            <a:solidFill>
              <a:srgbClr val="9900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884548" y="300949"/>
            <a:ext cx="9237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1" kern="0" noProof="0" dirty="0" smtClean="0">
                <a:solidFill>
                  <a:srgbClr val="990099"/>
                </a:solidFill>
              </a:rPr>
              <a:t>16</a:t>
            </a:r>
            <a:r>
              <a:rPr kumimoji="0" lang="pt-B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ª </a:t>
            </a:r>
            <a:r>
              <a:rPr kumimoji="0" lang="pt-B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Edição</a:t>
            </a:r>
          </a:p>
        </p:txBody>
      </p:sp>
      <p:sp>
        <p:nvSpPr>
          <p:cNvPr id="29" name="Retângulo 28"/>
          <p:cNvSpPr/>
          <p:nvPr/>
        </p:nvSpPr>
        <p:spPr>
          <a:xfrm rot="5400000">
            <a:off x="1684364" y="-1326729"/>
            <a:ext cx="6554331" cy="9590810"/>
          </a:xfrm>
          <a:prstGeom prst="rect">
            <a:avLst/>
          </a:prstGeom>
          <a:noFill/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38991" y="271495"/>
            <a:ext cx="4528275" cy="6385874"/>
          </a:xfrm>
          <a:prstGeom prst="rect">
            <a:avLst/>
          </a:prstGeom>
          <a:noFill/>
          <a:ln w="25400" cap="flat" cmpd="sng" algn="ctr">
            <a:solidFill>
              <a:srgbClr val="9900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39191" y="343721"/>
            <a:ext cx="432787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   </a:t>
            </a:r>
            <a:r>
              <a:rPr lang="pt-BR" sz="1600" b="1" kern="0" dirty="0" smtClean="0">
                <a:solidFill>
                  <a:srgbClr val="990099"/>
                </a:solidFill>
                <a:latin typeface="Lucida Handwriting" panose="03010101010101010101" pitchFamily="66" charset="0"/>
              </a:rPr>
              <a:t>CAMPANHA  DA  </a:t>
            </a:r>
            <a:r>
              <a:rPr lang="pt-BR" sz="1600" b="1" kern="0" dirty="0" smtClean="0">
                <a:solidFill>
                  <a:srgbClr val="990099"/>
                </a:solidFill>
                <a:latin typeface="Lucida Handwriting" panose="03010101010101010101" pitchFamily="66" charset="0"/>
              </a:rPr>
              <a:t>16ª  </a:t>
            </a:r>
            <a:r>
              <a:rPr lang="pt-BR" sz="1600" b="1" kern="0" dirty="0">
                <a:solidFill>
                  <a:srgbClr val="990099"/>
                </a:solidFill>
                <a:latin typeface="Lucida Handwriting" panose="03010101010101010101" pitchFamily="66" charset="0"/>
              </a:rPr>
              <a:t>EDIÇÃO!!!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ahoma" panose="020B0604030504040204" pitchFamily="34" charset="0"/>
              </a:rPr>
              <a:t>  </a:t>
            </a:r>
            <a:r>
              <a:rPr kumimoji="0" lang="pt-BR" sz="1200" b="1" i="0" u="sng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Se atente aos critérios</a:t>
            </a:r>
            <a:r>
              <a:rPr kumimoji="0" lang="pt-BR" sz="1200" b="1" i="0" u="sng" strike="noStrike" kern="0" cap="none" spc="0" normalizeH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 </a:t>
            </a:r>
            <a:r>
              <a:rPr kumimoji="0" lang="pt-BR" sz="1200" b="1" i="0" u="sng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da campanha</a:t>
            </a:r>
            <a:endParaRPr lang="pt-BR" sz="1200" b="1" u="sng" kern="0" dirty="0" smtClean="0">
              <a:solidFill>
                <a:srgbClr val="99009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sng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2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Uma</a:t>
            </a:r>
            <a:r>
              <a:rPr lang="pt-BR" sz="1200" b="1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 FOLGA PREMIUM </a:t>
            </a:r>
            <a:r>
              <a:rPr lang="pt-BR" sz="12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para o analista com a melhor </a:t>
            </a:r>
            <a:r>
              <a:rPr lang="pt-BR" sz="1200" b="1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NPS</a:t>
            </a:r>
            <a:r>
              <a:rPr lang="pt-BR" sz="12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 da </a:t>
            </a:r>
            <a:r>
              <a:rPr lang="pt-BR" sz="1200" kern="0" dirty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operação!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2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Uma</a:t>
            </a:r>
            <a:r>
              <a:rPr lang="pt-BR" sz="1200" b="1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 FOLGA PREMIUM </a:t>
            </a:r>
            <a:r>
              <a:rPr lang="pt-BR" sz="12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para o analista com a melhor nota </a:t>
            </a:r>
            <a:r>
              <a:rPr lang="pt-BR" sz="1200" b="1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CSAT</a:t>
            </a:r>
            <a:r>
              <a:rPr lang="pt-BR" sz="12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!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b="1" kern="0" dirty="0" smtClean="0">
              <a:solidFill>
                <a:schemeClr val="accent5">
                  <a:lumMod val="50000"/>
                </a:schemeClr>
              </a:solidFill>
              <a:latin typeface="Narkisim" panose="020E0502050101010101" pitchFamily="34" charset="-79"/>
              <a:ea typeface="Tahoma" panose="020B0604030504040204" pitchFamily="34" charset="0"/>
              <a:cs typeface="Narkisim" panose="020E0502050101010101" pitchFamily="34" charset="-79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b="1" kern="0" dirty="0">
              <a:solidFill>
                <a:schemeClr val="accent5">
                  <a:lumMod val="50000"/>
                </a:schemeClr>
              </a:solidFill>
              <a:latin typeface="Narkisim" panose="020E0502050101010101" pitchFamily="34" charset="-79"/>
              <a:ea typeface="Tahoma" panose="020B0604030504040204" pitchFamily="34" charset="0"/>
              <a:cs typeface="Narkisim" panose="020E0502050101010101" pitchFamily="34" charset="-79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b="1" kern="0" dirty="0" smtClean="0">
              <a:solidFill>
                <a:schemeClr val="accent5">
                  <a:lumMod val="50000"/>
                </a:schemeClr>
              </a:solidFill>
              <a:latin typeface="Narkisim" panose="020E0502050101010101" pitchFamily="34" charset="-79"/>
              <a:ea typeface="Tahoma" panose="020B0604030504040204" pitchFamily="34" charset="0"/>
              <a:cs typeface="Narkisim" panose="020E0502050101010101" pitchFamily="34" charset="-79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b="1" kern="0" noProof="0" dirty="0">
              <a:solidFill>
                <a:schemeClr val="accent5">
                  <a:lumMod val="50000"/>
                </a:schemeClr>
              </a:solidFill>
              <a:latin typeface="Narkisim" panose="020E0502050101010101" pitchFamily="34" charset="-79"/>
              <a:ea typeface="Tahoma" panose="020B0604030504040204" pitchFamily="34" charset="0"/>
              <a:cs typeface="Narkisim" panose="020E0502050101010101" pitchFamily="34" charset="-79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pt-BR" sz="1600" b="1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Período </a:t>
            </a:r>
            <a:r>
              <a:rPr lang="pt-BR" sz="1600" b="1" kern="0" dirty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da campanha: </a:t>
            </a:r>
            <a:r>
              <a:rPr lang="pt-BR" sz="16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06/03/2019 </a:t>
            </a:r>
            <a:r>
              <a:rPr lang="pt-BR" sz="16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a </a:t>
            </a:r>
            <a:r>
              <a:rPr lang="pt-BR" sz="16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05</a:t>
            </a:r>
            <a:r>
              <a:rPr lang="pt-BR" sz="16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/04/2019</a:t>
            </a:r>
            <a:endParaRPr lang="pt-BR" sz="1600" kern="0" dirty="0">
              <a:solidFill>
                <a:srgbClr val="990099"/>
              </a:solidFill>
              <a:latin typeface="Narkisim" panose="020E0502050101010101" pitchFamily="34" charset="-79"/>
              <a:ea typeface="Microsoft JhengHei" panose="020B0604030504040204" pitchFamily="34" charset="-120"/>
              <a:cs typeface="Narkisim" panose="020E0502050101010101" pitchFamily="34" charset="-79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kern="0" dirty="0">
              <a:solidFill>
                <a:schemeClr val="accent5">
                  <a:lumMod val="50000"/>
                </a:schemeClr>
              </a:solidFill>
              <a:latin typeface="Narkisim" panose="020E0502050101010101" pitchFamily="34" charset="-79"/>
              <a:ea typeface="Microsoft JhengHei" panose="020B0604030504040204" pitchFamily="34" charset="-120"/>
              <a:cs typeface="Narkisim" panose="020E0502050101010101" pitchFamily="34" charset="-79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600637"/>
              </p:ext>
            </p:extLst>
          </p:nvPr>
        </p:nvGraphicFramePr>
        <p:xfrm>
          <a:off x="614362" y="2020019"/>
          <a:ext cx="3795714" cy="549325"/>
        </p:xfrm>
        <a:graphic>
          <a:graphicData uri="http://schemas.openxmlformats.org/drawingml/2006/table">
            <a:tbl>
              <a:tblPr/>
              <a:tblGrid>
                <a:gridCol w="1432082"/>
                <a:gridCol w="1696253"/>
                <a:gridCol w="667379"/>
              </a:tblGrid>
              <a:tr h="194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INDICAÇÃO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165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990099"/>
                          </a:solidFill>
                          <a:effectLst/>
                          <a:latin typeface="Century Gothic" panose="020B0502020202020204" pitchFamily="34" charset="0"/>
                        </a:rPr>
                        <a:t>Qualidade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990099"/>
                          </a:solidFill>
                          <a:effectLst/>
                          <a:latin typeface="Century Gothic" panose="020B0502020202020204" pitchFamily="34" charset="0"/>
                        </a:rPr>
                        <a:t>NPS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990099"/>
                          </a:solidFill>
                          <a:effectLst/>
                          <a:latin typeface="Century Gothic" panose="020B0502020202020204" pitchFamily="34" charset="0"/>
                        </a:rPr>
                        <a:t>65</a:t>
                      </a:r>
                      <a:endParaRPr lang="pt-BR" sz="1100" b="1" i="0" u="none" strike="noStrike" dirty="0">
                        <a:solidFill>
                          <a:srgbClr val="99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990099"/>
                          </a:solidFill>
                          <a:effectLst/>
                          <a:latin typeface="Century Gothic" panose="020B0502020202020204" pitchFamily="34" charset="0"/>
                        </a:rPr>
                        <a:t>CSAT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990099"/>
                          </a:solidFill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09823" y="3052086"/>
            <a:ext cx="4121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Na ausência de um motivo de tabulação (Zendesk), por gentileza encaminhar um BOOK &gt;&gt; Fale com BOOK, informando que motivo está faltando, para que seja feita a inclusão. Obrigado </a:t>
            </a:r>
            <a:r>
              <a:rPr lang="pt-BR" sz="12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  <a:sym typeface="Wingdings" panose="05000000000000000000" pitchFamily="2" charset="2"/>
              </a:rPr>
              <a:t></a:t>
            </a:r>
          </a:p>
          <a:p>
            <a:pPr algn="just"/>
            <a:endParaRPr lang="pt-BR" sz="1200" kern="0" dirty="0">
              <a:solidFill>
                <a:srgbClr val="990099"/>
              </a:solidFill>
              <a:latin typeface="Narkisim" panose="020E0502050101010101" pitchFamily="34" charset="-79"/>
              <a:ea typeface="Microsoft JhengHei" panose="020B0604030504040204" pitchFamily="34" charset="-120"/>
              <a:cs typeface="Narkisim" panose="020E0502050101010101" pitchFamily="34" charset="-79"/>
              <a:sym typeface="Wingdings" panose="05000000000000000000" pitchFamily="2" charset="2"/>
            </a:endParaRPr>
          </a:p>
          <a:p>
            <a:pPr algn="just"/>
            <a:r>
              <a:rPr lang="pt-BR" sz="14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  <a:sym typeface="Wingdings" panose="05000000000000000000" pitchFamily="2" charset="2"/>
              </a:rPr>
              <a:t>A premiação será feita no dia 26/04 (Sexta Feira)</a:t>
            </a:r>
          </a:p>
          <a:p>
            <a:pPr algn="just"/>
            <a:endParaRPr lang="pt-BR" sz="1400" kern="0" dirty="0">
              <a:solidFill>
                <a:schemeClr val="accent5">
                  <a:lumMod val="50000"/>
                </a:schemeClr>
              </a:solidFill>
              <a:latin typeface="Narkisim" panose="020E0502050101010101" pitchFamily="34" charset="-79"/>
              <a:ea typeface="Microsoft JhengHei" panose="020B0604030504040204" pitchFamily="34" charset="-120"/>
              <a:cs typeface="Narkisim" panose="020E0502050101010101" pitchFamily="34" charset="-79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855299"/>
            <a:ext cx="4403450" cy="2310385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5153939" y="3184734"/>
            <a:ext cx="4383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Ser mulher é ser forte, guerreira, orgulhosa, corajosa, inspiradora, confiante e poderosa! Parabéns a todas as mulheres da operação BEMATECH!!</a:t>
            </a:r>
          </a:p>
          <a:p>
            <a:pPr algn="just"/>
            <a:endParaRPr lang="pt-BR" sz="1400" kern="0" dirty="0">
              <a:solidFill>
                <a:schemeClr val="accent5">
                  <a:lumMod val="50000"/>
                </a:schemeClr>
              </a:solidFill>
              <a:latin typeface="Narkisim" panose="020E0502050101010101" pitchFamily="34" charset="-79"/>
              <a:ea typeface="Microsoft JhengHei" panose="020B0604030504040204" pitchFamily="34" charset="-120"/>
              <a:cs typeface="Narkisim" panose="020E0502050101010101" pitchFamily="34" charset="-79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5" y="308254"/>
            <a:ext cx="609633" cy="72858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0" y="4262134"/>
            <a:ext cx="4327873" cy="2043415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5026959" y="4143300"/>
            <a:ext cx="4530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Verdadeiro ou Falso:</a:t>
            </a:r>
          </a:p>
          <a:p>
            <a:pPr algn="just"/>
            <a:endParaRPr lang="pt-BR" sz="1400" kern="0" dirty="0">
              <a:solidFill>
                <a:srgbClr val="990099"/>
              </a:solidFill>
              <a:latin typeface="Narkisim" panose="020E0502050101010101" pitchFamily="34" charset="-79"/>
              <a:ea typeface="Microsoft JhengHei" panose="020B0604030504040204" pitchFamily="34" charset="-120"/>
              <a:cs typeface="Narkisim" panose="020E0502050101010101" pitchFamily="34" charset="-79"/>
            </a:endParaRPr>
          </a:p>
          <a:p>
            <a:pPr marL="342900" indent="-342900" algn="just">
              <a:buAutoNum type="arabicPeriod"/>
            </a:pPr>
            <a:r>
              <a:rPr lang="pt-BR" sz="14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O NFC-e é gerado pelo sistema de vendas do cliente (   )</a:t>
            </a:r>
          </a:p>
          <a:p>
            <a:pPr marL="342900" indent="-342900" algn="just">
              <a:buAutoNum type="arabicPeriod"/>
            </a:pPr>
            <a:r>
              <a:rPr lang="pt-BR" sz="14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D-6448 é um modelo de computador da Bematech (   )</a:t>
            </a:r>
          </a:p>
          <a:p>
            <a:pPr marL="342900" indent="-342900" algn="just">
              <a:buAutoNum type="arabicPeriod"/>
            </a:pPr>
            <a:r>
              <a:rPr lang="pt-BR" sz="14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A versão atual de layout do SAT é a 0.06 (   )</a:t>
            </a:r>
          </a:p>
          <a:p>
            <a:pPr marL="342900" indent="-342900" algn="just">
              <a:buAutoNum type="arabicPeriod"/>
            </a:pPr>
            <a:r>
              <a:rPr lang="pt-BR" sz="14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Erro 0000 – Retorno 11 é uma falha do TEF TOTAL (   )</a:t>
            </a:r>
          </a:p>
          <a:p>
            <a:pPr marL="342900" indent="-342900" algn="just">
              <a:buAutoNum type="arabicPeriod"/>
            </a:pPr>
            <a:r>
              <a:rPr lang="pt-BR" sz="14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O coletor DC-2000 não pode salvar dados em formato CSV (   )</a:t>
            </a:r>
          </a:p>
          <a:p>
            <a:pPr marL="342900" indent="-342900" algn="just">
              <a:buAutoNum type="arabicPeriod"/>
            </a:pPr>
            <a:r>
              <a:rPr lang="pt-BR" sz="1400" kern="0" dirty="0" smtClean="0">
                <a:solidFill>
                  <a:srgbClr val="990099"/>
                </a:solidFill>
                <a:latin typeface="Narkisim" panose="020E0502050101010101" pitchFamily="34" charset="-79"/>
                <a:ea typeface="Microsoft JhengHei" panose="020B0604030504040204" pitchFamily="34" charset="-120"/>
                <a:cs typeface="Narkisim" panose="020E0502050101010101" pitchFamily="34" charset="-79"/>
              </a:rPr>
              <a:t>Atualização de Firmware da impressora LB-1000 somente pode ser feita em uma AT (   )</a:t>
            </a:r>
          </a:p>
          <a:p>
            <a:pPr marL="342900" indent="-342900" algn="just">
              <a:buAutoNum type="arabicPeriod"/>
            </a:pPr>
            <a:endParaRPr lang="pt-BR" sz="1400" kern="0" dirty="0" smtClean="0">
              <a:solidFill>
                <a:schemeClr val="accent5">
                  <a:lumMod val="50000"/>
                </a:schemeClr>
              </a:solidFill>
              <a:latin typeface="Narkisim" panose="020E0502050101010101" pitchFamily="34" charset="-79"/>
              <a:ea typeface="Microsoft JhengHei" panose="020B0604030504040204" pitchFamily="34" charset="-120"/>
              <a:cs typeface="Narkisim" panose="020E0502050101010101" pitchFamily="34" charset="-79"/>
            </a:endParaRPr>
          </a:p>
          <a:p>
            <a:pPr algn="just"/>
            <a:endParaRPr lang="pt-BR" sz="1400" kern="0" dirty="0">
              <a:solidFill>
                <a:schemeClr val="accent5">
                  <a:lumMod val="50000"/>
                </a:schemeClr>
              </a:solidFill>
              <a:latin typeface="Narkisim" panose="020E0502050101010101" pitchFamily="34" charset="-79"/>
              <a:ea typeface="Microsoft JhengHei" panose="020B0604030504040204" pitchFamily="34" charset="-12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19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5082117" y="224379"/>
            <a:ext cx="4561614" cy="6407369"/>
          </a:xfrm>
          <a:prstGeom prst="rect">
            <a:avLst/>
          </a:prstGeom>
          <a:noFill/>
          <a:ln w="25400" cap="flat" cmpd="sng" algn="ctr">
            <a:solidFill>
              <a:srgbClr val="99009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pt-BR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92319" y="265943"/>
            <a:ext cx="2955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 smtClean="0">
                <a:solidFill>
                  <a:srgbClr val="990099"/>
                </a:solidFill>
                <a:latin typeface="Jokerman" panose="04090605060D06020702" pitchFamily="82" charset="0"/>
              </a:rPr>
              <a:t>CAÇA-PALAVRAS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Jokerman" panose="04090605060D06020702" pitchFamily="82" charset="0"/>
            </a:endParaRPr>
          </a:p>
        </p:txBody>
      </p:sp>
      <p:sp>
        <p:nvSpPr>
          <p:cNvPr id="29" name="Retângulo 28"/>
          <p:cNvSpPr/>
          <p:nvPr/>
        </p:nvSpPr>
        <p:spPr>
          <a:xfrm rot="5400000">
            <a:off x="1674104" y="-1370434"/>
            <a:ext cx="6554331" cy="9590810"/>
          </a:xfrm>
          <a:prstGeom prst="rect">
            <a:avLst/>
          </a:prstGeom>
          <a:noFill/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28601" y="219574"/>
            <a:ext cx="4589248" cy="6408297"/>
          </a:xfrm>
          <a:prstGeom prst="rect">
            <a:avLst/>
          </a:prstGeom>
          <a:noFill/>
          <a:ln w="25400" cap="flat" cmpd="sng" algn="ctr">
            <a:solidFill>
              <a:srgbClr val="99009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pt-BR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56" y="435220"/>
            <a:ext cx="4186336" cy="27236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96" y="3369701"/>
            <a:ext cx="4243056" cy="3021999"/>
          </a:xfrm>
          <a:prstGeom prst="rect">
            <a:avLst/>
          </a:prstGeom>
        </p:spPr>
      </p:pic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375150"/>
              </p:ext>
            </p:extLst>
          </p:nvPr>
        </p:nvGraphicFramePr>
        <p:xfrm>
          <a:off x="367914" y="4014944"/>
          <a:ext cx="141922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lanilha" r:id="rId6" imgW="1419225" imgH="2114550" progId="Excel.Sheet.12">
                  <p:embed/>
                </p:oleObj>
              </mc:Choice>
              <mc:Fallback>
                <p:oleObj name="Planilha" r:id="rId6" imgW="1419225" imgH="2114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7914" y="4014944"/>
                        <a:ext cx="1419225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07" y="3942094"/>
            <a:ext cx="1246643" cy="266469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32" y="5510622"/>
            <a:ext cx="831384" cy="81426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75" y="3879137"/>
            <a:ext cx="1387464" cy="2727656"/>
          </a:xfrm>
          <a:prstGeom prst="rect">
            <a:avLst/>
          </a:prstGeom>
        </p:spPr>
      </p:pic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613719"/>
              </p:ext>
            </p:extLst>
          </p:nvPr>
        </p:nvGraphicFramePr>
        <p:xfrm>
          <a:off x="450743" y="650866"/>
          <a:ext cx="423862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lanilha" r:id="rId11" imgW="4238625" imgH="3057525" progId="Excel.Sheet.12">
                  <p:embed/>
                </p:oleObj>
              </mc:Choice>
              <mc:Fallback>
                <p:oleObj name="Planilha" r:id="rId11" imgW="4238625" imgH="3057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0743" y="650866"/>
                        <a:ext cx="4238625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3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3313</TotalTime>
  <Words>211</Words>
  <Application>Microsoft Office PowerPoint</Application>
  <PresentationFormat>Papel A4 (210 x 297 mm)</PresentationFormat>
  <Paragraphs>36</Paragraphs>
  <Slides>2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7" baseType="lpstr">
      <vt:lpstr>Microsoft JhengHei</vt:lpstr>
      <vt:lpstr>Arial</vt:lpstr>
      <vt:lpstr>Calibri</vt:lpstr>
      <vt:lpstr>Calibri Light</vt:lpstr>
      <vt:lpstr>Century Gothic</vt:lpstr>
      <vt:lpstr>Comic Sans MS</vt:lpstr>
      <vt:lpstr>Jokerman</vt:lpstr>
      <vt:lpstr>Lucida Handwriting</vt:lpstr>
      <vt:lpstr>Microsoft Tai Le</vt:lpstr>
      <vt:lpstr>Narkisim</vt:lpstr>
      <vt:lpstr>Tahoma</vt:lpstr>
      <vt:lpstr>Times New Roman</vt:lpstr>
      <vt:lpstr>Wingdings</vt:lpstr>
      <vt:lpstr>Tema do Office</vt:lpstr>
      <vt:lpstr>Planilha do Microsoft Excel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Jessica Nogueira Barboza</dc:creator>
  <cp:lastModifiedBy>Natasha Pinheiro Dos Santos Souza</cp:lastModifiedBy>
  <cp:revision>213</cp:revision>
  <cp:lastPrinted>2019-03-08T17:00:42Z</cp:lastPrinted>
  <dcterms:created xsi:type="dcterms:W3CDTF">2018-01-04T21:52:15Z</dcterms:created>
  <dcterms:modified xsi:type="dcterms:W3CDTF">2019-03-08T17:17:50Z</dcterms:modified>
</cp:coreProperties>
</file>